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2"/>
  </p:notesMasterIdLst>
  <p:sldIdLst>
    <p:sldId id="257" r:id="rId2"/>
    <p:sldId id="263" r:id="rId3"/>
    <p:sldId id="287" r:id="rId4"/>
    <p:sldId id="315" r:id="rId5"/>
    <p:sldId id="316" r:id="rId6"/>
    <p:sldId id="317" r:id="rId7"/>
    <p:sldId id="318" r:id="rId8"/>
    <p:sldId id="319" r:id="rId9"/>
    <p:sldId id="270" r:id="rId10"/>
    <p:sldId id="322" r:id="rId11"/>
    <p:sldId id="288" r:id="rId12"/>
    <p:sldId id="286" r:id="rId13"/>
    <p:sldId id="275" r:id="rId14"/>
    <p:sldId id="276" r:id="rId15"/>
    <p:sldId id="323" r:id="rId16"/>
    <p:sldId id="268" r:id="rId17"/>
    <p:sldId id="313" r:id="rId18"/>
    <p:sldId id="324" r:id="rId19"/>
    <p:sldId id="312" r:id="rId20"/>
    <p:sldId id="26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art Maxwell" initials="SM" lastIdx="6" clrIdx="0">
    <p:extLst>
      <p:ext uri="{19B8F6BF-5375-455C-9EA6-DF929625EA0E}">
        <p15:presenceInfo xmlns:p15="http://schemas.microsoft.com/office/powerpoint/2012/main" userId="S::Stuart.Maxwell@leicester.gov.uk::817aeffb-4760-456d-ab82-a336c52374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59" autoAdjust="0"/>
  </p:normalViewPr>
  <p:slideViewPr>
    <p:cSldViewPr snapToGrid="0">
      <p:cViewPr varScale="1">
        <p:scale>
          <a:sx n="107" d="100"/>
          <a:sy n="107" d="100"/>
        </p:scale>
        <p:origin x="17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5BDB9-84F5-430E-B1AD-1752B66DAE16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CDBFF-DA5C-486C-81CC-6162ADE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12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666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769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34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175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063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57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856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56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672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956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36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71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919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963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069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DBFF-DA5C-486C-81CC-6162ADEABA9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73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49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26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80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15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48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38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180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163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67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8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6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C448C-7E3A-4057-A6CC-0249213E85B0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88713-A37B-4B82-9722-3E02DAE84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17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900B3-8CD0-4D14-9F2C-39C3BE0E9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98" y="656687"/>
            <a:ext cx="3949341" cy="277231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GB" sz="4000" dirty="0"/>
              <a:t>Pro Con Event</a:t>
            </a:r>
            <a:br>
              <a:rPr lang="en-GB" sz="4000" u="sng" dirty="0"/>
            </a:br>
            <a:r>
              <a:rPr lang="en-GB" sz="2700" dirty="0"/>
              <a:t>Sept 2021</a:t>
            </a:r>
            <a:br>
              <a:rPr lang="en-GB" sz="2800" dirty="0">
                <a:cs typeface="Calibri"/>
              </a:rPr>
            </a:b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Leicester</a:t>
            </a:r>
            <a:r>
              <a:rPr lang="en-GB" sz="2800" b="1" dirty="0"/>
              <a:t> Transport Plan</a:t>
            </a:r>
            <a:br>
              <a:rPr lang="en-GB" sz="2800" dirty="0"/>
            </a:br>
            <a:r>
              <a:rPr lang="en-GB" sz="2800" dirty="0"/>
              <a:t>&amp;</a:t>
            </a:r>
            <a:br>
              <a:rPr lang="en-GB" sz="2800" dirty="0">
                <a:cs typeface="Calibri"/>
              </a:rPr>
            </a:br>
            <a:r>
              <a:rPr lang="en-GB" sz="2800" dirty="0"/>
              <a:t> </a:t>
            </a:r>
            <a:r>
              <a:rPr lang="en-GB" sz="2800" b="1" dirty="0"/>
              <a:t>Workplace Parking Levy Consultation</a:t>
            </a:r>
            <a:endParaRPr lang="en-GB" sz="18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8F91A3-3C60-4861-8F0B-EE39D2009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41" y="273050"/>
            <a:ext cx="4517439" cy="6385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299FF-4FF2-42F0-9232-CD3F13135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51" y="4228781"/>
            <a:ext cx="1809562" cy="2196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5F34E-D0BC-40EF-ABDE-CDCFA7169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91" y="3885608"/>
            <a:ext cx="3949341" cy="277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0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32B8-FFAB-4E16-AD9A-2637940E4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00" y="274639"/>
            <a:ext cx="5251269" cy="1143000"/>
          </a:xfrm>
        </p:spPr>
        <p:txBody>
          <a:bodyPr>
            <a:noAutofit/>
          </a:bodyPr>
          <a:lstStyle/>
          <a:p>
            <a:r>
              <a:rPr lang="en-GB" sz="3200" dirty="0"/>
              <a:t>What are we doing? </a:t>
            </a:r>
            <a:br>
              <a:rPr lang="en-GB" sz="3200" dirty="0"/>
            </a:br>
            <a:r>
              <a:rPr lang="en-GB" sz="3200" dirty="0"/>
              <a:t>2021 - 2024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B85A2-E113-4A29-8B6D-477968C3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8" y="1454686"/>
            <a:ext cx="5839096" cy="2011362"/>
          </a:xfrm>
        </p:spPr>
        <p:txBody>
          <a:bodyPr>
            <a:noAutofit/>
          </a:bodyPr>
          <a:lstStyle/>
          <a:p>
            <a:r>
              <a:rPr lang="en-GB" sz="2400" dirty="0"/>
              <a:t>£80million Transforming Cities Fund investment in public transport, cycling and walking</a:t>
            </a:r>
          </a:p>
          <a:p>
            <a:r>
              <a:rPr lang="en-GB" sz="2400" dirty="0"/>
              <a:t>£13.5 million Getting Building Fund</a:t>
            </a:r>
          </a:p>
          <a:p>
            <a:r>
              <a:rPr lang="en-GB" sz="2400" dirty="0"/>
              <a:t>£3.2m – various active travel projects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58163-1C80-4EFC-8AFA-F295FA6DD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3" t="14276" r="10782"/>
          <a:stretch/>
        </p:blipFill>
        <p:spPr>
          <a:xfrm>
            <a:off x="5978132" y="65045"/>
            <a:ext cx="2965268" cy="328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7D94D7-DA62-4BF7-A76C-A26B650FB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46"/>
          <a:stretch/>
        </p:blipFill>
        <p:spPr>
          <a:xfrm>
            <a:off x="200600" y="3503095"/>
            <a:ext cx="8742800" cy="328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64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32B8-FFAB-4E16-AD9A-2637940E4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5394"/>
          </a:xfrm>
        </p:spPr>
        <p:txBody>
          <a:bodyPr>
            <a:noAutofit/>
          </a:bodyPr>
          <a:lstStyle/>
          <a:p>
            <a:r>
              <a:rPr lang="en-GB" sz="3200" dirty="0"/>
              <a:t>What are we doing? 2021 - 2024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B85A2-E113-4A29-8B6D-477968C3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74" y="4151722"/>
            <a:ext cx="9109725" cy="2706278"/>
          </a:xfrm>
        </p:spPr>
        <p:txBody>
          <a:bodyPr>
            <a:normAutofit/>
          </a:bodyPr>
          <a:lstStyle/>
          <a:p>
            <a:r>
              <a:rPr lang="en-GB" sz="2600" dirty="0"/>
              <a:t>New Enhanced Bus Partnership</a:t>
            </a:r>
          </a:p>
          <a:p>
            <a:r>
              <a:rPr lang="en-GB" sz="2600" dirty="0"/>
              <a:t>Electrified 3 P&amp;R sites </a:t>
            </a:r>
          </a:p>
          <a:p>
            <a:r>
              <a:rPr lang="en-GB" sz="2600" dirty="0"/>
              <a:t>£50m ZEBRA electric bus application submitted – August 21</a:t>
            </a:r>
          </a:p>
          <a:p>
            <a:pPr lvl="1"/>
            <a:r>
              <a:rPr lang="en-GB" sz="2600" dirty="0"/>
              <a:t>98 buses / 30% of Leicester fleet if successful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Simplifying fares and ticketing</a:t>
            </a:r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AEED3-1738-4D96-857D-01832AB1D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10"/>
          <a:stretch/>
        </p:blipFill>
        <p:spPr>
          <a:xfrm>
            <a:off x="68551" y="867266"/>
            <a:ext cx="9006898" cy="3122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A61D4E-9C91-4DFE-BA0E-86CD9EFD5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28" t="46502" r="14287" b="8649"/>
          <a:stretch/>
        </p:blipFill>
        <p:spPr>
          <a:xfrm>
            <a:off x="34275" y="867266"/>
            <a:ext cx="9075449" cy="31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3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9C7E-C577-4CF9-BF7C-883B10868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Challenges and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CAD5E-6389-4985-A722-70F8B107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74392"/>
            <a:ext cx="2651760" cy="482259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00050" lvl="1" indent="0" algn="r">
              <a:buNone/>
            </a:pPr>
            <a:r>
              <a:rPr lang="en-GB" dirty="0"/>
              <a:t>Tackling Climate Emergency</a:t>
            </a:r>
          </a:p>
          <a:p>
            <a:pPr marL="400050" lvl="1" indent="0" algn="r">
              <a:buNone/>
            </a:pPr>
            <a:endParaRPr lang="en-GB" dirty="0"/>
          </a:p>
          <a:p>
            <a:pPr marL="400050" lvl="1" indent="0" algn="r">
              <a:buNone/>
            </a:pPr>
            <a:r>
              <a:rPr lang="en-GB" dirty="0"/>
              <a:t>Enabling Growth</a:t>
            </a:r>
          </a:p>
          <a:p>
            <a:pPr marL="400050" lvl="1" indent="0" algn="r">
              <a:buNone/>
            </a:pPr>
            <a:endParaRPr lang="en-GB" dirty="0"/>
          </a:p>
          <a:p>
            <a:pPr marL="400050" lvl="1" indent="0" algn="r">
              <a:buNone/>
            </a:pPr>
            <a:r>
              <a:rPr lang="en-GB" dirty="0"/>
              <a:t>Improving Health &amp; Activity Levels</a:t>
            </a:r>
          </a:p>
          <a:p>
            <a:pPr marL="400050" lvl="1" indent="0" algn="r">
              <a:buNone/>
            </a:pPr>
            <a:endParaRPr lang="en-GB" dirty="0"/>
          </a:p>
          <a:p>
            <a:pPr marL="400050" lvl="1" indent="0" algn="r">
              <a:buNone/>
            </a:pPr>
            <a:r>
              <a:rPr lang="en-GB" dirty="0"/>
              <a:t>Improving Accessibility and Transport Choice</a:t>
            </a:r>
          </a:p>
          <a:p>
            <a:pPr marL="400050" lvl="1" indent="0" algn="r">
              <a:buNone/>
            </a:pPr>
            <a:endParaRPr lang="en-GB" dirty="0"/>
          </a:p>
          <a:p>
            <a:pPr marL="400050" lvl="1" indent="0" algn="r">
              <a:buNone/>
            </a:pPr>
            <a:r>
              <a:rPr lang="en-GB" dirty="0"/>
              <a:t>Impact of COVID-19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C22CF2-521F-4327-9EB7-68C95B62861A}"/>
              </a:ext>
            </a:extLst>
          </p:cNvPr>
          <p:cNvSpPr txBox="1">
            <a:spLocks/>
          </p:cNvSpPr>
          <p:nvPr/>
        </p:nvSpPr>
        <p:spPr>
          <a:xfrm>
            <a:off x="3275704" y="1574392"/>
            <a:ext cx="5868296" cy="529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Carbon neutral target by 2030 </a:t>
            </a:r>
          </a:p>
          <a:p>
            <a:pPr marL="400050" lvl="1" indent="0">
              <a:lnSpc>
                <a:spcPct val="80000"/>
              </a:lnSpc>
              <a:buNone/>
            </a:pPr>
            <a:endParaRPr lang="en-GB" sz="2200" dirty="0"/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13% </a:t>
            </a:r>
            <a:r>
              <a:rPr lang="en-GB" sz="2200" dirty="0" err="1"/>
              <a:t>pop’n</a:t>
            </a:r>
            <a:r>
              <a:rPr lang="en-GB" sz="2200" dirty="0"/>
              <a:t> growth in city by 2036 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13th worst for congestion</a:t>
            </a:r>
          </a:p>
          <a:p>
            <a:pPr marL="400050" lvl="1" indent="0">
              <a:lnSpc>
                <a:spcPct val="80000"/>
              </a:lnSpc>
              <a:buNone/>
            </a:pPr>
            <a:endParaRPr lang="en-GB" sz="2200" dirty="0"/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33% residents physically inactive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25% car journeys under 2Km</a:t>
            </a:r>
          </a:p>
          <a:p>
            <a:pPr marL="400050" lvl="1" indent="0">
              <a:lnSpc>
                <a:spcPct val="80000"/>
              </a:lnSpc>
              <a:buNone/>
            </a:pPr>
            <a:endParaRPr lang="en-GB" sz="2200" dirty="0"/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Bus journeys declined nationally since 2011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Cheap commuter parking Compact city – e.g. journey to centre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bus 30 min; cycle 10 mins (for 50% </a:t>
            </a:r>
            <a:r>
              <a:rPr lang="en-GB" sz="2200" dirty="0" err="1"/>
              <a:t>pop’n</a:t>
            </a:r>
            <a:r>
              <a:rPr lang="en-GB" sz="2200" dirty="0"/>
              <a:t>)</a:t>
            </a:r>
          </a:p>
          <a:p>
            <a:pPr marL="400050" lvl="1" indent="0">
              <a:lnSpc>
                <a:spcPct val="80000"/>
              </a:lnSpc>
              <a:buNone/>
            </a:pPr>
            <a:endParaRPr lang="en-GB" sz="2200" dirty="0"/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Bus use @60% 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Car use @95% - but less peaky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Increase in cycling &amp; walking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GB" sz="2200" dirty="0"/>
              <a:t>Air pollution below EU levels; </a:t>
            </a:r>
          </a:p>
          <a:p>
            <a:pPr marL="400050" lvl="1" indent="0">
              <a:lnSpc>
                <a:spcPct val="80000"/>
              </a:lnSpc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586405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D1C5E-8C69-450C-A1FF-E8B17A0B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9100"/>
            <a:ext cx="9144000" cy="1735206"/>
          </a:xfrm>
        </p:spPr>
        <p:txBody>
          <a:bodyPr>
            <a:normAutofit fontScale="90000"/>
          </a:bodyPr>
          <a:lstStyle/>
          <a:p>
            <a:br>
              <a:rPr lang="en-GB" sz="3200" b="1" dirty="0"/>
            </a:br>
            <a:r>
              <a:rPr lang="en-GB" sz="2800" b="1" u="sng" dirty="0"/>
              <a:t>Transport Vision - </a:t>
            </a:r>
            <a:r>
              <a:rPr lang="en-GB" sz="2900" dirty="0"/>
              <a:t>carbon neutral, growing, healthy, accessible and connected city, with clean air supporting a high quality of life and travel experience for people and a vibrant local economy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15305-FFAF-4C65-8EFE-9624DF472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0310"/>
            <a:ext cx="5546036" cy="56276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Ambitions for 2036:</a:t>
            </a:r>
          </a:p>
          <a:p>
            <a:r>
              <a:rPr lang="en-GB" dirty="0"/>
              <a:t>100% zero emission vehicles</a:t>
            </a:r>
          </a:p>
          <a:p>
            <a:r>
              <a:rPr lang="en-GB" dirty="0"/>
              <a:t>More working from home / more responsible car use</a:t>
            </a:r>
          </a:p>
          <a:p>
            <a:r>
              <a:rPr lang="en-GB" dirty="0"/>
              <a:t>Sustainable modes  – first choice for longer journeys for most people.</a:t>
            </a:r>
          </a:p>
          <a:p>
            <a:r>
              <a:rPr lang="en-GB" dirty="0"/>
              <a:t>Active travel - first choice for shorter journeys for most people</a:t>
            </a:r>
          </a:p>
          <a:p>
            <a:r>
              <a:rPr lang="en-GB" dirty="0"/>
              <a:t>A thriving &amp; easily accessible city centre that supports city-wide economic growth</a:t>
            </a:r>
          </a:p>
          <a:p>
            <a:r>
              <a:rPr lang="en-GB" dirty="0"/>
              <a:t>Healthier neighbourhoods </a:t>
            </a:r>
          </a:p>
          <a:p>
            <a:pPr lvl="1"/>
            <a:r>
              <a:rPr lang="en-GB" sz="3200" dirty="0"/>
              <a:t>local services within 15 minutes walk or cycle </a:t>
            </a:r>
          </a:p>
          <a:p>
            <a:pPr lvl="1"/>
            <a:r>
              <a:rPr lang="en-GB" sz="3200" dirty="0"/>
              <a:t>cleaner air / safer environment</a:t>
            </a:r>
          </a:p>
          <a:p>
            <a:r>
              <a:rPr lang="en-GB" dirty="0"/>
              <a:t>Rush-hour free city – manage traffic to reduce peak demands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A3052-DA26-4F8D-9530-1445A53B6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50" t="30731" r="10417" b="14798"/>
          <a:stretch/>
        </p:blipFill>
        <p:spPr>
          <a:xfrm>
            <a:off x="5350097" y="1664479"/>
            <a:ext cx="1875912" cy="1188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D7458-6F48-4BB5-841B-A25873C66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41" t="39539" r="9305" b="16696"/>
          <a:stretch/>
        </p:blipFill>
        <p:spPr>
          <a:xfrm>
            <a:off x="7311807" y="2998948"/>
            <a:ext cx="1796200" cy="1347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33028-3F0A-4C8A-9DD0-B8A43E5287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55" t="51659" r="21945" b="5287"/>
          <a:stretch/>
        </p:blipFill>
        <p:spPr>
          <a:xfrm>
            <a:off x="5344727" y="2998948"/>
            <a:ext cx="1875912" cy="1347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5BF33D-A218-480D-AA7E-3E247E0ED0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71" t="24309" r="20277" b="16157"/>
          <a:stretch/>
        </p:blipFill>
        <p:spPr>
          <a:xfrm>
            <a:off x="5371955" y="4449112"/>
            <a:ext cx="3736051" cy="2061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AE0CC6-AB06-422D-A2A3-23C98A0AE4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62" t="40395" r="8813" b="19499"/>
          <a:stretch/>
        </p:blipFill>
        <p:spPr>
          <a:xfrm>
            <a:off x="7311807" y="1684857"/>
            <a:ext cx="1774341" cy="11886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DC7FD9-32E0-45E5-85AD-DAF9389EF8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91" t="30157" r="36728" b="19636"/>
          <a:stretch/>
        </p:blipFill>
        <p:spPr>
          <a:xfrm>
            <a:off x="5371955" y="1646127"/>
            <a:ext cx="1848684" cy="118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0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1D5A-772F-4B94-8291-EC44FA1A3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5437"/>
            <a:ext cx="8229600" cy="564767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Key Transport Plan Themes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7730E-ABB6-40BC-B612-177187D23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24CF68-7A00-4174-8DFF-43EF314AC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9" t="24718" r="15999" b="9726"/>
          <a:stretch/>
        </p:blipFill>
        <p:spPr>
          <a:xfrm>
            <a:off x="0" y="1449977"/>
            <a:ext cx="9160405" cy="518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34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86F8-C576-4879-A598-2F710C0C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2" y="33134"/>
            <a:ext cx="8229600" cy="535259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What are our Priorities? – next 10 years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BD9C02-4A18-4EF7-8C43-45B97E750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4" t="39827" r="69739" b="16209"/>
          <a:stretch/>
        </p:blipFill>
        <p:spPr>
          <a:xfrm>
            <a:off x="-13620" y="561702"/>
            <a:ext cx="2992308" cy="280003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1F0ABD-D389-4E11-ADCD-2C129D10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33" t="40426" r="35310" b="15610"/>
          <a:stretch/>
        </p:blipFill>
        <p:spPr>
          <a:xfrm>
            <a:off x="2978688" y="561701"/>
            <a:ext cx="2992308" cy="280003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3DA32D-8B81-462E-8C41-33DF645D7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81" t="39715" r="1143" b="17344"/>
          <a:stretch/>
        </p:blipFill>
        <p:spPr>
          <a:xfrm>
            <a:off x="5970996" y="561700"/>
            <a:ext cx="3186624" cy="280003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DB3D87-5B3D-497F-A768-679A1C60FB7D}"/>
              </a:ext>
            </a:extLst>
          </p:cNvPr>
          <p:cNvSpPr txBox="1"/>
          <p:nvPr/>
        </p:nvSpPr>
        <p:spPr>
          <a:xfrm>
            <a:off x="-13620" y="3361735"/>
            <a:ext cx="2952762" cy="317009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Zero emission electric buses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P&amp;R complete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Zebra bid for 98 buses submitted to </a:t>
            </a:r>
            <a:r>
              <a:rPr lang="en-GB" sz="2000" dirty="0" err="1"/>
              <a:t>DfT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Future</a:t>
            </a:r>
            <a:r>
              <a:rPr lang="en-GB" sz="2000" dirty="0"/>
              <a:t> – </a:t>
            </a:r>
            <a:r>
              <a:rPr lang="en-GB" sz="2000" dirty="0" err="1"/>
              <a:t>Greenlines</a:t>
            </a:r>
            <a:r>
              <a:rPr lang="en-GB" sz="2000" dirty="0"/>
              <a:t> electric 'tram-like’ network to serve key employment sites - retail / hospital / </a:t>
            </a:r>
            <a:r>
              <a:rPr lang="en-GB" sz="2000" dirty="0" err="1"/>
              <a:t>uni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A2ECD-CFB0-4096-81CE-654352A3AFA1}"/>
              </a:ext>
            </a:extLst>
          </p:cNvPr>
          <p:cNvSpPr txBox="1"/>
          <p:nvPr/>
        </p:nvSpPr>
        <p:spPr>
          <a:xfrm>
            <a:off x="2908304" y="3361735"/>
            <a:ext cx="3023146" cy="347787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citywide network of safe and attractive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Continue Connecting Leicester &amp; launch of Santander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Future - </a:t>
            </a:r>
            <a:r>
              <a:rPr lang="en-GB" sz="2000" dirty="0"/>
              <a:t>significant expansion;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Improved &amp; new cycle lanes &amp; public realm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Safer neighbourhoods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clean air – healthy city.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C161A9-EB04-42A9-86B6-4D711480AB05}"/>
              </a:ext>
            </a:extLst>
          </p:cNvPr>
          <p:cNvSpPr txBox="1"/>
          <p:nvPr/>
        </p:nvSpPr>
        <p:spPr>
          <a:xfrm>
            <a:off x="5970996" y="3361735"/>
            <a:ext cx="3186624" cy="286232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Proposed £200m major regeneration project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Transform station  - catalyst for investment &amp;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High quality facilities  &amp; spacious concourse/retail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Transform </a:t>
            </a:r>
          </a:p>
          <a:p>
            <a:r>
              <a:rPr lang="en-GB" sz="2000" dirty="0"/>
              <a:t>     urban realm</a:t>
            </a:r>
          </a:p>
        </p:txBody>
      </p:sp>
    </p:spTree>
    <p:extLst>
      <p:ext uri="{BB962C8B-B14F-4D97-AF65-F5344CB8AC3E}">
        <p14:creationId xmlns:p14="http://schemas.microsoft.com/office/powerpoint/2010/main" val="3399536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86F8-C576-4879-A598-2F710C0C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How do we fund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678B0-F753-49BF-9B6E-3FD02410F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3" y="1717766"/>
            <a:ext cx="9026434" cy="4957354"/>
          </a:xfrm>
        </p:spPr>
        <p:txBody>
          <a:bodyPr>
            <a:normAutofit fontScale="62500" lnSpcReduction="20000"/>
          </a:bodyPr>
          <a:lstStyle/>
          <a:p>
            <a:r>
              <a:rPr lang="en-GB" sz="4000" dirty="0"/>
              <a:t>National, regional and local funding sources such as Government, Midlands Connect and LLEP</a:t>
            </a:r>
          </a:p>
          <a:p>
            <a:r>
              <a:rPr lang="en-GB" sz="4000" dirty="0"/>
              <a:t>External funding – usually via ad-hoc govt &amp; ERDF competitive match-funding based bids</a:t>
            </a:r>
          </a:p>
          <a:p>
            <a:r>
              <a:rPr lang="en-GB" sz="4000" dirty="0"/>
              <a:t>Longer term LA funding? – may return under </a:t>
            </a:r>
            <a:r>
              <a:rPr lang="en-GB" sz="4000" dirty="0" err="1"/>
              <a:t>DfT</a:t>
            </a:r>
            <a:r>
              <a:rPr lang="en-GB" sz="4000" dirty="0"/>
              <a:t> Decarbonisation Plan</a:t>
            </a:r>
          </a:p>
          <a:p>
            <a:r>
              <a:rPr lang="en-GB" sz="4000" dirty="0"/>
              <a:t>Inevitably still require local match-funding</a:t>
            </a:r>
          </a:p>
          <a:p>
            <a:r>
              <a:rPr lang="en-GB" sz="4000" dirty="0"/>
              <a:t>Hence WPL consultation</a:t>
            </a:r>
          </a:p>
          <a:p>
            <a:r>
              <a:rPr lang="en-GB" sz="4000" dirty="0"/>
              <a:t>Offers ongoing/reliable source of funding – 10+ years</a:t>
            </a:r>
          </a:p>
          <a:p>
            <a:pPr marL="0" indent="0">
              <a:buNone/>
            </a:pPr>
            <a:r>
              <a:rPr lang="en-GB" sz="4000" b="1" dirty="0"/>
              <a:t>Note</a:t>
            </a:r>
            <a:r>
              <a:rPr lang="en-GB" sz="4000" dirty="0"/>
              <a:t> </a:t>
            </a:r>
          </a:p>
          <a:p>
            <a:pPr>
              <a:buFontTx/>
              <a:buChar char="-"/>
            </a:pPr>
            <a:r>
              <a:rPr lang="en-GB" sz="4000" dirty="0"/>
              <a:t>Nottingham raised £75million since 2012</a:t>
            </a:r>
          </a:p>
          <a:p>
            <a:pPr>
              <a:buFontTx/>
              <a:buChar char="-"/>
            </a:pPr>
            <a:r>
              <a:rPr lang="en-GB" sz="4000" dirty="0"/>
              <a:t>leveraged over </a:t>
            </a:r>
            <a:r>
              <a:rPr lang="en-GB" sz="4000" b="1" dirty="0"/>
              <a:t>£680million</a:t>
            </a:r>
            <a:r>
              <a:rPr lang="en-GB" sz="4000" dirty="0"/>
              <a:t> transport investment</a:t>
            </a:r>
          </a:p>
          <a:p>
            <a:pPr>
              <a:buFontTx/>
              <a:buChar char="-"/>
            </a:pPr>
            <a:r>
              <a:rPr lang="en-GB" sz="4000" dirty="0"/>
              <a:t>Funded tram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05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86F8-C576-4879-A598-2F710C0C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282"/>
            <a:ext cx="3393749" cy="1143000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What is a Workplace Parking Levy?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CC301B0-71A7-418B-85CD-8AD42D36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742" y="3958364"/>
            <a:ext cx="2513258" cy="276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00E797-9CA5-464B-B061-7770673B6500}"/>
              </a:ext>
            </a:extLst>
          </p:cNvPr>
          <p:cNvSpPr/>
          <p:nvPr/>
        </p:nvSpPr>
        <p:spPr>
          <a:xfrm>
            <a:off x="227259" y="1417637"/>
            <a:ext cx="388754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Aim</a:t>
            </a:r>
            <a:r>
              <a:rPr lang="en-GB" sz="2000" b="1" u="sng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encourage sustainable transport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Secure wider environmental / health benefits &amp; reduce public health costs and support economic growth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charge on employers for parking places used by car commuters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employers can pass on, pay or share charge with employees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businesses, public sector, education organisations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Customers and residential parking excluded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ring-fenced for transport investment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C7A85-9A84-457B-A398-6AA389D72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8159" r="26904" b="17283"/>
          <a:stretch/>
        </p:blipFill>
        <p:spPr>
          <a:xfrm>
            <a:off x="4114803" y="139083"/>
            <a:ext cx="4971758" cy="660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94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BA4B0-4447-4405-9B96-3613450FA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7134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/>
              <a:t>Proposed operating area- within City council administrative boundary </a:t>
            </a:r>
          </a:p>
          <a:p>
            <a:pPr>
              <a:lnSpc>
                <a:spcPct val="90000"/>
              </a:lnSpc>
            </a:pPr>
            <a:r>
              <a:rPr lang="en-GB" dirty="0"/>
              <a:t>Levy charge - around £550 per chargeable parking space per year (TBC)</a:t>
            </a:r>
          </a:p>
          <a:p>
            <a:pPr>
              <a:lnSpc>
                <a:spcPct val="90000"/>
              </a:lnSpc>
            </a:pPr>
            <a:r>
              <a:rPr lang="en-GB" dirty="0"/>
              <a:t>Equates to annual bus pass from main operators </a:t>
            </a:r>
          </a:p>
          <a:p>
            <a:pPr>
              <a:lnSpc>
                <a:spcPct val="90000"/>
              </a:lnSpc>
            </a:pPr>
            <a:r>
              <a:rPr lang="en-GB" dirty="0"/>
              <a:t>Around £2 per working day</a:t>
            </a:r>
          </a:p>
          <a:p>
            <a:pPr>
              <a:lnSpc>
                <a:spcPct val="90000"/>
              </a:lnSpc>
            </a:pPr>
            <a:r>
              <a:rPr lang="en-GB" dirty="0"/>
              <a:t>Exemptions and discounts – e.g. small businesses</a:t>
            </a:r>
          </a:p>
          <a:p>
            <a:pPr>
              <a:lnSpc>
                <a:spcPct val="90000"/>
              </a:lnSpc>
            </a:pPr>
            <a:r>
              <a:rPr lang="en-GB" dirty="0"/>
              <a:t>Assessment of environmental, economic and equalities impact as part of full business case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1136C-CF02-423F-A37B-29483D72BDE1}"/>
              </a:ext>
            </a:extLst>
          </p:cNvPr>
          <p:cNvSpPr txBox="1"/>
          <p:nvPr/>
        </p:nvSpPr>
        <p:spPr>
          <a:xfrm>
            <a:off x="929389" y="554636"/>
            <a:ext cx="724024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900" dirty="0"/>
              <a:t>Workplace Parking Levy Features</a:t>
            </a:r>
          </a:p>
        </p:txBody>
      </p:sp>
    </p:spTree>
    <p:extLst>
      <p:ext uri="{BB962C8B-B14F-4D97-AF65-F5344CB8AC3E}">
        <p14:creationId xmlns:p14="http://schemas.microsoft.com/office/powerpoint/2010/main" val="1977370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86F8-C576-4879-A598-2F710C0C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337"/>
            <a:ext cx="9143999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700" dirty="0"/>
              <a:t>WPL Business Advice &amp;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678B0-F753-49BF-9B6E-3FD02410F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1752" y="1547120"/>
            <a:ext cx="2876641" cy="188188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How to deal with levy in the most effective way</a:t>
            </a:r>
            <a:endParaRPr lang="en-GB" sz="22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GB" sz="2400" dirty="0"/>
              <a:t>Car park management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92C78E-F30E-4ECD-BA39-15BD09FC0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97" t="33522" r="25099" b="34393"/>
          <a:stretch/>
        </p:blipFill>
        <p:spPr>
          <a:xfrm>
            <a:off x="4667143" y="3552646"/>
            <a:ext cx="1194410" cy="1087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8EFF1B-7D82-44D4-A5B9-6A8CADDA0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4" t="33522" r="75883" b="34393"/>
          <a:stretch/>
        </p:blipFill>
        <p:spPr>
          <a:xfrm>
            <a:off x="4667143" y="1654292"/>
            <a:ext cx="1254816" cy="1143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2E29D-D643-4A8F-9207-F2BB2BD69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37" t="50000" r="27059" b="17915"/>
          <a:stretch/>
        </p:blipFill>
        <p:spPr>
          <a:xfrm>
            <a:off x="48727" y="3501948"/>
            <a:ext cx="1305728" cy="1189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D08134-3AB9-46CF-9CE0-B0BF55A69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 r="80196" b="17915"/>
          <a:stretch/>
        </p:blipFill>
        <p:spPr>
          <a:xfrm>
            <a:off x="99640" y="1654292"/>
            <a:ext cx="1254815" cy="1143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AB2F28-23BC-409B-B656-A6AC36D3CA48}"/>
              </a:ext>
            </a:extLst>
          </p:cNvPr>
          <p:cNvSpPr txBox="1">
            <a:spLocks/>
          </p:cNvSpPr>
          <p:nvPr/>
        </p:nvSpPr>
        <p:spPr>
          <a:xfrm>
            <a:off x="1431752" y="3501948"/>
            <a:ext cx="3235391" cy="188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400" dirty="0"/>
              <a:t>Grants and incentives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Sustainable travel initiatives 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Car sharing 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Cycle parking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247531A-8450-4D30-A826-1ADB4405A519}"/>
              </a:ext>
            </a:extLst>
          </p:cNvPr>
          <p:cNvSpPr txBox="1">
            <a:spLocks/>
          </p:cNvSpPr>
          <p:nvPr/>
        </p:nvSpPr>
        <p:spPr>
          <a:xfrm>
            <a:off x="5979295" y="1579438"/>
            <a:ext cx="3164704" cy="188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400" dirty="0"/>
              <a:t>Work with employers &amp; bus ops to improve services 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Help negotiate ticket deals for employees</a:t>
            </a:r>
            <a:endParaRPr lang="en-GB" sz="2200" dirty="0">
              <a:cs typeface="Calibri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683E2AF-D258-4A7E-8566-99CCF3C77596}"/>
              </a:ext>
            </a:extLst>
          </p:cNvPr>
          <p:cNvSpPr txBox="1">
            <a:spLocks/>
          </p:cNvSpPr>
          <p:nvPr/>
        </p:nvSpPr>
        <p:spPr>
          <a:xfrm>
            <a:off x="5979295" y="3516720"/>
            <a:ext cx="3164704" cy="188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400" dirty="0"/>
              <a:t>Work with employers / employees to improve cycling and walking routes</a:t>
            </a:r>
            <a:endParaRPr lang="en-GB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37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57420-EF9A-4DD0-B88B-DA333AB7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5F042-BE34-4458-81CA-DEDBEF70E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959429"/>
            <a:ext cx="5378471" cy="5038984"/>
          </a:xfrm>
        </p:spPr>
        <p:txBody>
          <a:bodyPr>
            <a:normAutofit/>
          </a:bodyPr>
          <a:lstStyle/>
          <a:p>
            <a:r>
              <a:rPr lang="en-GB" sz="2800" dirty="0"/>
              <a:t>Why do we need a new LTP? </a:t>
            </a:r>
          </a:p>
          <a:p>
            <a:pPr lvl="1"/>
            <a:r>
              <a:rPr lang="en-GB" dirty="0"/>
              <a:t>Gov’t Decarbonisation Plan</a:t>
            </a:r>
          </a:p>
          <a:p>
            <a:r>
              <a:rPr lang="en-GB" sz="2800" dirty="0"/>
              <a:t>Recent Projects</a:t>
            </a:r>
          </a:p>
          <a:p>
            <a:r>
              <a:rPr lang="en-GB" sz="2800" dirty="0"/>
              <a:t>Challenges &amp; Opportunities</a:t>
            </a:r>
          </a:p>
          <a:p>
            <a:r>
              <a:rPr lang="en-GB" sz="2800" dirty="0"/>
              <a:t>Transport Vision, Priorities &amp; Funding</a:t>
            </a:r>
          </a:p>
          <a:p>
            <a:r>
              <a:rPr lang="en-GB" sz="2800" dirty="0"/>
              <a:t>Workplace Parking Levy</a:t>
            </a:r>
          </a:p>
          <a:p>
            <a:r>
              <a:rPr lang="en-GB" sz="2800" dirty="0"/>
              <a:t>Consultation Timetable</a:t>
            </a:r>
          </a:p>
          <a:p>
            <a:r>
              <a:rPr lang="en-GB" sz="2800" dirty="0"/>
              <a:t>Questions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F4890-5ADC-4B5A-9D98-E2CAC93FD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00" t="19636" r="27429" b="5915"/>
          <a:stretch/>
        </p:blipFill>
        <p:spPr>
          <a:xfrm>
            <a:off x="4964743" y="1724298"/>
            <a:ext cx="4179257" cy="48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67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B733-DCCE-4658-95E2-94DAE2C50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LTP/WPL Timetable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6194E-2C40-4FD7-9FF2-B7F03CED3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2451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GB" dirty="0"/>
              <a:t>25 Jun – 17 Sept: LTP /  initial WPL consultations</a:t>
            </a:r>
          </a:p>
          <a:p>
            <a:pPr marL="285750" indent="-285750">
              <a:lnSpc>
                <a:spcPct val="90000"/>
              </a:lnSpc>
            </a:pPr>
            <a:r>
              <a:rPr lang="en-GB" dirty="0"/>
              <a:t>Nov 21: Publish Consultations report</a:t>
            </a:r>
          </a:p>
          <a:p>
            <a:pPr marL="285750" indent="-285750">
              <a:lnSpc>
                <a:spcPct val="90000"/>
              </a:lnSpc>
            </a:pPr>
            <a:r>
              <a:rPr lang="en-GB" dirty="0"/>
              <a:t>Nov – Dec: WPL formal business case consultation</a:t>
            </a:r>
          </a:p>
          <a:p>
            <a:pPr marL="285750" indent="-285750">
              <a:lnSpc>
                <a:spcPct val="90000"/>
              </a:lnSpc>
            </a:pPr>
            <a:r>
              <a:rPr lang="en-GB" dirty="0"/>
              <a:t>Spring 22:  Council consideration of LTP final document &amp; WPL business case +Business case to Secretary of State</a:t>
            </a:r>
          </a:p>
          <a:p>
            <a:pPr marL="285750" indent="-285750">
              <a:lnSpc>
                <a:spcPct val="90000"/>
              </a:lnSpc>
            </a:pPr>
            <a:r>
              <a:rPr lang="en-GB" dirty="0"/>
              <a:t>Autumn 22: if approved …WPL mobilised</a:t>
            </a:r>
          </a:p>
          <a:p>
            <a:pPr marL="285750" indent="-285750">
              <a:lnSpc>
                <a:spcPct val="90000"/>
              </a:lnSpc>
            </a:pPr>
            <a:r>
              <a:rPr lang="en-GB" dirty="0"/>
              <a:t>Early 23: WPL charging commences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81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32B8-FFAB-4E16-AD9A-2637940E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Why do we need a new Local Transport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B85A2-E113-4A29-8B6D-477968C3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" y="1417639"/>
            <a:ext cx="8817429" cy="31320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/>
              <a:t>New context and new vision – climate emergency/air quality agenda/health agenda/ city and county housing and economic growth plans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>
                <a:cs typeface="Calibri"/>
              </a:rPr>
              <a:t>“Decarbonising Transport” Government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E4A23-9135-4270-819A-29F42CEBC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1" t="467" r="8235" b="1216"/>
          <a:stretch/>
        </p:blipFill>
        <p:spPr>
          <a:xfrm>
            <a:off x="1423851" y="4348715"/>
            <a:ext cx="6296297" cy="23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5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9C7E-C577-4CF9-BF7C-883B1086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700" dirty="0"/>
              <a:t>Decarbonising Transport  </a:t>
            </a:r>
            <a:br>
              <a:rPr lang="en-GB" sz="3700" dirty="0"/>
            </a:br>
            <a:r>
              <a:rPr lang="en-GB" sz="3700" dirty="0"/>
              <a:t>The Government Plan – July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4E54E-F72F-4EF0-B4C3-8ABCA09FC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9185" r="35825" b="6579"/>
          <a:stretch/>
        </p:blipFill>
        <p:spPr>
          <a:xfrm>
            <a:off x="293071" y="1600200"/>
            <a:ext cx="3243453" cy="452596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CAD5E-6389-4985-A722-70F8B1070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36524" y="1600200"/>
            <a:ext cx="5607476" cy="4525963"/>
          </a:xfrm>
        </p:spPr>
        <p:txBody>
          <a:bodyPr vert="horz" lIns="91440" tIns="45720" rIns="91440" bIns="45720" rtlCol="0">
            <a:noAutofit/>
          </a:bodyPr>
          <a:lstStyle/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dirty="0"/>
              <a:t>Law - emissions net zero by 2050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dirty="0"/>
              <a:t>Transport - 27% UK GHG emissions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dirty="0"/>
              <a:t>Largest domestic GHG contributor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dirty="0"/>
              <a:t>Broadly flat for the last 30 years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dirty="0"/>
              <a:t>Step change in scale &amp; pace needed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dirty="0"/>
              <a:t>Opportunity to: </a:t>
            </a:r>
          </a:p>
          <a:p>
            <a:pPr marL="1314450" lvl="2" indent="-514350"/>
            <a:r>
              <a:rPr lang="en-GB" dirty="0"/>
              <a:t>Improve air quality, noise &amp; health, </a:t>
            </a:r>
          </a:p>
          <a:p>
            <a:pPr marL="1314450" lvl="2" indent="-514350"/>
            <a:r>
              <a:rPr lang="en-GB" dirty="0"/>
              <a:t>reduce congestion and </a:t>
            </a:r>
          </a:p>
          <a:p>
            <a:pPr marL="1314450" lvl="2" indent="-514350"/>
            <a:r>
              <a:rPr lang="en-GB" dirty="0"/>
              <a:t>deliver high-quality jobs &amp;             growth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ED7EB9-3A24-49AF-8182-DE5135638CA0}"/>
              </a:ext>
            </a:extLst>
          </p:cNvPr>
          <p:cNvSpPr txBox="1">
            <a:spLocks/>
          </p:cNvSpPr>
          <p:nvPr/>
        </p:nvSpPr>
        <p:spPr>
          <a:xfrm>
            <a:off x="0" y="5907359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endParaRPr lang="en-GB" sz="3700" dirty="0"/>
          </a:p>
        </p:txBody>
      </p:sp>
    </p:spTree>
    <p:extLst>
      <p:ext uri="{BB962C8B-B14F-4D97-AF65-F5344CB8AC3E}">
        <p14:creationId xmlns:p14="http://schemas.microsoft.com/office/powerpoint/2010/main" val="3031869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9C7E-C577-4CF9-BF7C-883B1086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700" dirty="0"/>
              <a:t>Decarbonising Transport  </a:t>
            </a:r>
            <a:br>
              <a:rPr lang="en-GB" sz="3700" dirty="0"/>
            </a:br>
            <a:r>
              <a:rPr lang="en-GB" sz="3700" dirty="0"/>
              <a:t>The Government Plan – July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41A5F-9E7F-4590-B4E3-405A0B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98" t="18553" r="37650" b="25053"/>
          <a:stretch/>
        </p:blipFill>
        <p:spPr>
          <a:xfrm>
            <a:off x="0" y="8031"/>
            <a:ext cx="9143999" cy="68211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CAD5E-6389-4985-A722-70F8B1070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2000442"/>
            <a:ext cx="8503918" cy="559878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400050" lvl="1" indent="0" algn="ctr">
              <a:buNone/>
            </a:pPr>
            <a:r>
              <a:rPr lang="en-GB" sz="2800" u="sng" dirty="0">
                <a:solidFill>
                  <a:schemeClr val="bg1"/>
                </a:solidFill>
              </a:rPr>
              <a:t>Gov’t – Walking &amp; Cycling Commitments</a:t>
            </a:r>
          </a:p>
        </p:txBody>
      </p:sp>
    </p:spTree>
    <p:extLst>
      <p:ext uri="{BB962C8B-B14F-4D97-AF65-F5344CB8AC3E}">
        <p14:creationId xmlns:p14="http://schemas.microsoft.com/office/powerpoint/2010/main" val="229637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9C7E-C577-4CF9-BF7C-883B1086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700" dirty="0"/>
              <a:t>Decarbonising Transport  </a:t>
            </a:r>
            <a:br>
              <a:rPr lang="en-GB" sz="3700" dirty="0"/>
            </a:br>
            <a:r>
              <a:rPr lang="en-GB" sz="3700" dirty="0"/>
              <a:t>The Government Plan – July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5C2B6-A8B2-484E-BA94-46E436053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94" t="16782" r="30784" b="8547"/>
          <a:stretch/>
        </p:blipFill>
        <p:spPr>
          <a:xfrm>
            <a:off x="0" y="-39370"/>
            <a:ext cx="9143999" cy="691309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91454B-C4D8-4456-AB35-9021AF9E94A0}"/>
              </a:ext>
            </a:extLst>
          </p:cNvPr>
          <p:cNvSpPr/>
          <p:nvPr/>
        </p:nvSpPr>
        <p:spPr>
          <a:xfrm>
            <a:off x="4715691" y="1097280"/>
            <a:ext cx="4323806" cy="2573383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C9D5D4-7540-4CD0-B95C-CA5DB8004CC6}"/>
              </a:ext>
            </a:extLst>
          </p:cNvPr>
          <p:cNvSpPr/>
          <p:nvPr/>
        </p:nvSpPr>
        <p:spPr>
          <a:xfrm>
            <a:off x="4715691" y="3818709"/>
            <a:ext cx="4323806" cy="3039291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49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9C7E-C577-4CF9-BF7C-883B1086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700" dirty="0"/>
              <a:t>Decarbonising Transport  </a:t>
            </a:r>
            <a:br>
              <a:rPr lang="en-GB" sz="3700" dirty="0"/>
            </a:br>
            <a:r>
              <a:rPr lang="en-GB" sz="3700" dirty="0"/>
              <a:t>The Government Plan – July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19B1A-94DE-4FC6-8401-3EB6BC8D5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2" t="23674" r="27919" b="7888"/>
          <a:stretch/>
        </p:blipFill>
        <p:spPr>
          <a:xfrm>
            <a:off x="0" y="27357"/>
            <a:ext cx="9143999" cy="6803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CAD5E-6389-4985-A722-70F8B1070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87538" y="4169048"/>
            <a:ext cx="7016828" cy="494563"/>
          </a:xfr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400050" lvl="1" indent="0">
              <a:buNone/>
            </a:pPr>
            <a:r>
              <a:rPr lang="en-GB" sz="2800" u="sng" dirty="0" err="1"/>
              <a:t>DfT</a:t>
            </a:r>
            <a:r>
              <a:rPr lang="en-GB" sz="2800" u="sng" dirty="0"/>
              <a:t> – Zero Emission Buses &amp; Coaches</a:t>
            </a:r>
          </a:p>
        </p:txBody>
      </p:sp>
    </p:spTree>
    <p:extLst>
      <p:ext uri="{BB962C8B-B14F-4D97-AF65-F5344CB8AC3E}">
        <p14:creationId xmlns:p14="http://schemas.microsoft.com/office/powerpoint/2010/main" val="38887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9C7E-C577-4CF9-BF7C-883B1086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814"/>
            <a:ext cx="9144000" cy="1143000"/>
          </a:xfrm>
        </p:spPr>
        <p:txBody>
          <a:bodyPr anchor="ctr">
            <a:normAutofit fontScale="90000"/>
          </a:bodyPr>
          <a:lstStyle/>
          <a:p>
            <a:r>
              <a:rPr lang="en-GB" b="1" dirty="0"/>
              <a:t>Gov’t delivering decarbonisation </a:t>
            </a:r>
            <a:br>
              <a:rPr lang="en-GB" b="1" dirty="0"/>
            </a:br>
            <a:r>
              <a:rPr lang="en-GB" b="1" dirty="0"/>
              <a:t>through places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A658C-828B-4558-88E2-EB58E4ABA539}"/>
              </a:ext>
            </a:extLst>
          </p:cNvPr>
          <p:cNvSpPr/>
          <p:nvPr/>
        </p:nvSpPr>
        <p:spPr>
          <a:xfrm>
            <a:off x="584617" y="1751792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0000"/>
              </a:solidFill>
              <a:latin typeface="HelveticaNeueLT Pro 45 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HelveticaNeueLT Pro 45 Lt"/>
              </a:rPr>
              <a:t>Embed transport decarbonisation in planning/transport policy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0000"/>
              </a:solidFill>
              <a:latin typeface="HelveticaNeueLT Pro 45 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HelveticaNeueLT Pro 45 Lt"/>
              </a:rPr>
              <a:t>£12+ bn to support local delivery of transport decarbonisation</a:t>
            </a:r>
          </a:p>
          <a:p>
            <a:endParaRPr lang="en-GB" sz="2200" dirty="0">
              <a:solidFill>
                <a:srgbClr val="000000"/>
              </a:solidFill>
              <a:latin typeface="HelveticaNeueLT Pro 45 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HelveticaNeueLT Pro 45 Lt"/>
              </a:rPr>
              <a:t>Support for LAs to reduce transport carbon emissions</a:t>
            </a:r>
            <a:endParaRPr lang="en-GB" sz="2400" dirty="0">
              <a:solidFill>
                <a:srgbClr val="000000"/>
              </a:solidFill>
              <a:latin typeface="HelveticaNeueLT Pro 45 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60220-83BF-4E66-8385-5EA45E68764F}"/>
              </a:ext>
            </a:extLst>
          </p:cNvPr>
          <p:cNvSpPr/>
          <p:nvPr/>
        </p:nvSpPr>
        <p:spPr>
          <a:xfrm>
            <a:off x="215537" y="4382933"/>
            <a:ext cx="8712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/>
            <a:r>
              <a:rPr lang="en-GB" sz="2400" b="1" dirty="0">
                <a:solidFill>
                  <a:srgbClr val="000000"/>
                </a:solidFill>
                <a:latin typeface="HelveticaNeueLT Pro 45 Lt"/>
              </a:rPr>
              <a:t>LTP &amp; WPL policies &amp; programmes are well aligned with Government plans</a:t>
            </a:r>
          </a:p>
          <a:p>
            <a:endParaRPr lang="en-GB" sz="2400" dirty="0">
              <a:solidFill>
                <a:srgbClr val="000000"/>
              </a:solidFill>
              <a:latin typeface="HelveticaNeueLT Pro 45 Lt"/>
            </a:endParaRPr>
          </a:p>
        </p:txBody>
      </p:sp>
    </p:spTree>
    <p:extLst>
      <p:ext uri="{BB962C8B-B14F-4D97-AF65-F5344CB8AC3E}">
        <p14:creationId xmlns:p14="http://schemas.microsoft.com/office/powerpoint/2010/main" val="2342673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32B8-FFAB-4E16-AD9A-2637940E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What have we been doing? </a:t>
            </a:r>
            <a:br>
              <a:rPr lang="en-GB" sz="3200" dirty="0"/>
            </a:br>
            <a:r>
              <a:rPr lang="en-GB" sz="3200" dirty="0"/>
              <a:t>2011 - 2021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B85A2-E113-4A29-8B6D-477968C3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065" y="1417638"/>
            <a:ext cx="5359087" cy="4525963"/>
          </a:xfrm>
        </p:spPr>
        <p:txBody>
          <a:bodyPr>
            <a:normAutofit/>
          </a:bodyPr>
          <a:lstStyle/>
          <a:p>
            <a:r>
              <a:rPr lang="en-GB" sz="2400" dirty="0"/>
              <a:t>Connecting Leicester £100m+ investment since 2011 </a:t>
            </a:r>
          </a:p>
          <a:p>
            <a:r>
              <a:rPr lang="en-GB" sz="2400" dirty="0"/>
              <a:t>National Productivity Inv. Fund - £7.8m</a:t>
            </a:r>
          </a:p>
          <a:p>
            <a:r>
              <a:rPr lang="en-GB" sz="2400" dirty="0"/>
              <a:t>Air Quality Action Plan – 2020 Compliance achieved</a:t>
            </a:r>
          </a:p>
          <a:p>
            <a:r>
              <a:rPr lang="en-GB" sz="2400" dirty="0"/>
              <a:t>COVID-19 Transport Recovery Plan</a:t>
            </a:r>
          </a:p>
        </p:txBody>
      </p:sp>
      <p:pic>
        <p:nvPicPr>
          <p:cNvPr id="9" name="Picture 8" descr="A picture containing tree, outdoor, ground, street&#10;&#10;Description automatically generated">
            <a:extLst>
              <a:ext uri="{FF2B5EF4-FFF2-40B4-BE49-F238E27FC236}">
                <a16:creationId xmlns:a16="http://schemas.microsoft.com/office/drawing/2014/main" id="{929280F9-B980-4F61-B0A7-45878B8E6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4" y="3919039"/>
            <a:ext cx="5097831" cy="2924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FE79E-EF89-4D23-A3D0-1A741A78A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771" y="1645814"/>
            <a:ext cx="3670665" cy="51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016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plate 4.3 template 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1020</Words>
  <Application>Microsoft Office PowerPoint</Application>
  <PresentationFormat>On-screen Show (4:3)</PresentationFormat>
  <Paragraphs>167</Paragraphs>
  <Slides>20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Powerpoint template 4.3 template v1</vt:lpstr>
      <vt:lpstr>Pro Con Event Sept 2021   Leicester Transport Plan &amp;  Workplace Parking Levy Consultation</vt:lpstr>
      <vt:lpstr>Presentation Overview</vt:lpstr>
      <vt:lpstr>Why do we need a new Local Transport Plan?</vt:lpstr>
      <vt:lpstr>Decarbonising Transport   The Government Plan – July 2021</vt:lpstr>
      <vt:lpstr>Decarbonising Transport   The Government Plan – July 2021</vt:lpstr>
      <vt:lpstr>Decarbonising Transport   The Government Plan – July 2021</vt:lpstr>
      <vt:lpstr>Decarbonising Transport   The Government Plan – July 2021</vt:lpstr>
      <vt:lpstr>Gov’t delivering decarbonisation  through places</vt:lpstr>
      <vt:lpstr>What have we been doing?  2011 - 2021</vt:lpstr>
      <vt:lpstr>What are we doing?  2021 - 2024</vt:lpstr>
      <vt:lpstr>What are we doing? 2021 - 2024</vt:lpstr>
      <vt:lpstr>Challenges and Opportunities</vt:lpstr>
      <vt:lpstr> Transport Vision - carbon neutral, growing, healthy, accessible and connected city, with clean air supporting a high quality of life and travel experience for people and a vibrant local economy </vt:lpstr>
      <vt:lpstr>Key Transport Plan Themes</vt:lpstr>
      <vt:lpstr>What are our Priorities? – next 10 years</vt:lpstr>
      <vt:lpstr>How do we fund this?</vt:lpstr>
      <vt:lpstr>What is a Workplace Parking Levy?</vt:lpstr>
      <vt:lpstr>PowerPoint Presentation</vt:lpstr>
      <vt:lpstr>WPL Business Advice &amp; Support</vt:lpstr>
      <vt:lpstr>LTP/WPL Timetable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Quality / JAQU May Update</dc:title>
  <dc:creator>Matthew Mace</dc:creator>
  <cp:lastModifiedBy>Vaishali Gajjar</cp:lastModifiedBy>
  <cp:revision>69</cp:revision>
  <dcterms:created xsi:type="dcterms:W3CDTF">2020-05-21T10:55:08Z</dcterms:created>
  <dcterms:modified xsi:type="dcterms:W3CDTF">2021-09-09T15:00:33Z</dcterms:modified>
</cp:coreProperties>
</file>